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MASTER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L_MASTER">
    <p:bg>
      <p:bgPr>
        <a:solidFill>
          <a:srgbClr val="0D948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011680"/>
            <a:ext cx="9144000" cy="36576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DentaFlow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16459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AI Dental Platform Built for the Gulf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37744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Presentation  |  2026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389120"/>
            <a:ext cx="3657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dentflow.ai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Gulf Dental Market in 2026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1371600"/>
            <a:ext cx="3474720" cy="1280160"/>
          </a:xfrm>
          <a:prstGeom prst="roundRect">
            <a:avLst>
              <a:gd name="adj" fmla="val 10714"/>
            </a:avLst>
          </a:prstGeom>
          <a:solidFill>
            <a:srgbClr val="F0FDFA"/>
          </a:solidFill>
          <a:ln/>
        </p:spPr>
      </p:sp>
      <p:sp>
        <p:nvSpPr>
          <p:cNvPr id="4" name="Text 2"/>
          <p:cNvSpPr/>
          <p:nvPr/>
        </p:nvSpPr>
        <p:spPr>
          <a:xfrm>
            <a:off x="1005840" y="155448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$4.2B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1005840" y="214884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Gulf dental market by 2027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0" y="1371600"/>
            <a:ext cx="3474720" cy="1280160"/>
          </a:xfrm>
          <a:prstGeom prst="roundRect">
            <a:avLst>
              <a:gd name="adj" fmla="val 10714"/>
            </a:avLst>
          </a:prstGeom>
          <a:solidFill>
            <a:srgbClr val="F0FDFA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55448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96%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846320" y="214884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penetration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31520" y="2926080"/>
            <a:ext cx="3474720" cy="1280160"/>
          </a:xfrm>
          <a:prstGeom prst="roundRect">
            <a:avLst>
              <a:gd name="adj" fmla="val 10714"/>
            </a:avLst>
          </a:prstGeom>
          <a:solidFill>
            <a:srgbClr val="F0FDFA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310896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23%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1005840" y="370332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no-show rate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0" y="2926080"/>
            <a:ext cx="3474720" cy="1280160"/>
          </a:xfrm>
          <a:prstGeom prst="roundRect">
            <a:avLst>
              <a:gd name="adj" fmla="val 10714"/>
            </a:avLst>
          </a:prstGeom>
          <a:solidFill>
            <a:srgbClr val="F0FDFA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310896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hrs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846320" y="3703320"/>
            <a:ext cx="29260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time per dentist/week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6" name="Text 14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 Is Fragmentation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11887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practice juggles scheduling apps, billing tools, imaging software,</a:t>
            </a:r>
            <a:endParaRPr lang="en-US" sz="13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on a personal phone, paper charts, and spreadsheets.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Scheduling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1600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7" name="Text 5"/>
          <p:cNvSpPr/>
          <p:nvPr/>
        </p:nvSpPr>
        <p:spPr>
          <a:xfrm>
            <a:off x="1600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Billing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743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9" name="Text 7"/>
          <p:cNvSpPr/>
          <p:nvPr/>
        </p:nvSpPr>
        <p:spPr>
          <a:xfrm>
            <a:off x="2743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Imaging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3886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11" name="Text 9"/>
          <p:cNvSpPr/>
          <p:nvPr/>
        </p:nvSpPr>
        <p:spPr>
          <a:xfrm>
            <a:off x="3886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Messaging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5029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13" name="Text 11"/>
          <p:cNvSpPr/>
          <p:nvPr/>
        </p:nvSpPr>
        <p:spPr>
          <a:xfrm>
            <a:off x="5029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Records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6172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15" name="Text 13"/>
          <p:cNvSpPr/>
          <p:nvPr/>
        </p:nvSpPr>
        <p:spPr>
          <a:xfrm>
            <a:off x="6172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7315200" y="22860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0" y="2331720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Orders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931920" y="3108960"/>
            <a:ext cx="109728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2926080" y="3566160"/>
            <a:ext cx="3200400" cy="822960"/>
          </a:xfrm>
          <a:prstGeom prst="roundRect">
            <a:avLst>
              <a:gd name="adj" fmla="val 16667"/>
            </a:avLst>
          </a:prstGeom>
          <a:solidFill>
            <a:srgbClr val="0D9488"/>
          </a:solidFill>
          <a:ln/>
        </p:spPr>
      </p:sp>
      <p:sp>
        <p:nvSpPr>
          <p:cNvPr id="20" name="Text 18"/>
          <p:cNvSpPr/>
          <p:nvPr/>
        </p:nvSpPr>
        <p:spPr>
          <a:xfrm>
            <a:off x="2926080" y="3566160"/>
            <a:ext cx="3200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DentaFlow — One Platform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2" name="Text 2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If...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2286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Dentist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017520" y="1371600"/>
            <a:ext cx="5486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...you could save 12 hours every week and focus on patients?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2468880"/>
            <a:ext cx="2286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 Manager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017520" y="2468880"/>
            <a:ext cx="5486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...every dentist used the same system and you had real-time visibility?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566160"/>
            <a:ext cx="2286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DSO Executive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017520" y="3566160"/>
            <a:ext cx="5486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...you could see every location's performance in a single dashboard?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0" name="Text 8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 DentaFlow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AI-native dental platform</a:t>
            </a:r>
            <a:endParaRPr lang="en-US" sz="2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the Gulf.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31520" y="3200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modules. 1 platform. Every workflow.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Complete Platform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731520" y="109728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09728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118872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Scheduling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60120" y="150876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no-show prediction, waitlist auto-fill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754880" y="109728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754880" y="109728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18872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Records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983480" y="150876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charts, treatment history, portal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731520" y="210312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" y="210312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3" name="Text 11"/>
          <p:cNvSpPr/>
          <p:nvPr/>
        </p:nvSpPr>
        <p:spPr>
          <a:xfrm>
            <a:off x="960120" y="219456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Cycle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60120" y="251460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Billing, insurance claims, payment plans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754880" y="210312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54880" y="210312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7" name="Text 15"/>
          <p:cNvSpPr/>
          <p:nvPr/>
        </p:nvSpPr>
        <p:spPr>
          <a:xfrm>
            <a:off x="4983480" y="219456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Intelligence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983480" y="251460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Voice-to-notes, X-ray analysis, forecasting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731520" y="310896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310896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1" name="Text 19"/>
          <p:cNvSpPr/>
          <p:nvPr/>
        </p:nvSpPr>
        <p:spPr>
          <a:xfrm>
            <a:off x="960120" y="320040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Imaging &amp; 3D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60120" y="352044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CBCT, X-ray viewer, scanner integration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754880" y="310896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754880" y="310896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5" name="Text 23"/>
          <p:cNvSpPr/>
          <p:nvPr/>
        </p:nvSpPr>
        <p:spPr>
          <a:xfrm>
            <a:off x="4983480" y="320040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Migration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983480" y="352044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48-hour switch from any dental software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731520" y="4114800"/>
            <a:ext cx="365760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31520" y="4114800"/>
            <a:ext cx="73152" cy="8229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9" name="Text 27"/>
          <p:cNvSpPr/>
          <p:nvPr/>
        </p:nvSpPr>
        <p:spPr>
          <a:xfrm>
            <a:off x="960120" y="420624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Bot Responder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960120" y="4526280"/>
            <a:ext cx="3200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WhatsApp, Instagram, TikTok, website chat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2" name="Text 3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Voice-to-Clinical-Notes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Dictate in Arabic or English. Get formatted clinical notes in 3 seconds.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3840480" cy="2560320"/>
          </a:xfrm>
          <a:prstGeom prst="roundRect">
            <a:avLst>
              <a:gd name="adj" fmla="val 5357"/>
            </a:avLst>
          </a:prstGeom>
          <a:solidFill>
            <a:srgbClr val="F0FDF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7373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— Manual Entry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21031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types clinical notes manually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each patient.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8-12 minutes per note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Inconsistent formatting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Often done after hours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Prone to errors &amp; omissions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754880" y="1645920"/>
            <a:ext cx="3840480" cy="2560320"/>
          </a:xfrm>
          <a:prstGeom prst="roundRect">
            <a:avLst>
              <a:gd name="adj" fmla="val 5357"/>
            </a:avLst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4937760" y="17373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— DentaFlow AI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937760" y="21031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dictates during treatment.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formats notes instantly.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3 seconds per note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Structured SOAP format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Arabic &amp; English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Auto-coded procedures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286000" y="4389120"/>
            <a:ext cx="4572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 reduction in documentation time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Scheduling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no-shows by up to 40%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146304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AI No-Show Prediction — identifies at-risk appointments 48 hours ahead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96596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Auto Waitlist Filling — cancelled slots offered to waitlisted patients instantly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31520" y="246888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Multi-Provider Calendar — drag-and-drop across all providers and operatories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297180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Automated Reminders — SMS, email, and WhatsApp reduce no-shows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34747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Online Self-Booking — patients book 24/7 through your branded portal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397764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Smart Conflict Detection — prevents double-booking and ensures proper procedure time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1" name="Text 9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Patient Records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about your patients in one place.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384048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5544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Charts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18288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medical history, allergies, medications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663440" y="1463040"/>
            <a:ext cx="384048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/>
        </p:spPr>
      </p:sp>
      <p:sp>
        <p:nvSpPr>
          <p:cNvPr id="8" name="Text 6"/>
          <p:cNvSpPr/>
          <p:nvPr/>
        </p:nvSpPr>
        <p:spPr>
          <a:xfrm>
            <a:off x="4846320" y="15544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Treatment Timeline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46320" y="18288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history of every procedure and outcome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84048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5603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E-Prescriptions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283464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prescribing with drug interaction checks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63440" y="2468880"/>
            <a:ext cx="384048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/>
        </p:spPr>
      </p:sp>
      <p:sp>
        <p:nvSpPr>
          <p:cNvPr id="14" name="Text 12"/>
          <p:cNvSpPr/>
          <p:nvPr/>
        </p:nvSpPr>
        <p:spPr>
          <a:xfrm>
            <a:off x="4846320" y="25603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Portal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846320" y="283464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forms, records access, appointment management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84048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5661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Recall System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" y="38404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follow-up workflows based on treatment schedules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663440" y="3474720"/>
            <a:ext cx="3840480" cy="822960"/>
          </a:xfrm>
          <a:prstGeom prst="roundRect">
            <a:avLst>
              <a:gd name="adj" fmla="val 11111"/>
            </a:avLst>
          </a:prstGeom>
          <a:solidFill>
            <a:srgbClr val="F0FDFA"/>
          </a:solidFill>
          <a:ln/>
        </p:spPr>
      </p:sp>
      <p:sp>
        <p:nvSpPr>
          <p:cNvPr id="20" name="Text 18"/>
          <p:cNvSpPr/>
          <p:nvPr/>
        </p:nvSpPr>
        <p:spPr>
          <a:xfrm>
            <a:off x="4846320" y="35661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Consent Forms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846320" y="38404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consent with e-signature support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3" name="Text 21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5486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Cycle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943600" y="41148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4A8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paid 3x faster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6459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37160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Treatment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240280" y="155448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697480" y="1371600"/>
            <a:ext cx="16459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697480" y="137160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Generated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389120" y="155448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846320" y="1371600"/>
            <a:ext cx="16459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46320" y="137160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Claim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Submitted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537960" y="155448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995160" y="1371600"/>
            <a:ext cx="16459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6350">
            <a:solidFill>
              <a:srgbClr val="0D94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95160" y="1371600"/>
            <a:ext cx="1645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Payment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Received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31520" y="265176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Automated invoicing from treatment plans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31520" y="30175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Electronic insurance claims with ERA processing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31520" y="338328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Multi-method payments: cards, cash, financing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31520" y="374904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AR aging reports with automated collection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31520" y="411480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Real-time P&amp;L and revenue analytics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31520" y="448056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Patient payment plans with auto-installments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2" name="Text 2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Imaging &amp; 3D Viewer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 X-rays, CBCT scans, and 3D models in your browser.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1E293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55448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CEREC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148840" y="155448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1E293B"/>
          </a:solidFill>
          <a:ln/>
        </p:spPr>
      </p:sp>
      <p:sp>
        <p:nvSpPr>
          <p:cNvPr id="7" name="Text 5"/>
          <p:cNvSpPr/>
          <p:nvPr/>
        </p:nvSpPr>
        <p:spPr>
          <a:xfrm>
            <a:off x="2148840" y="155448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iTero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840480" y="155448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1E293B"/>
          </a:solidFill>
          <a:ln/>
        </p:spPr>
      </p:sp>
      <p:sp>
        <p:nvSpPr>
          <p:cNvPr id="9" name="Text 7"/>
          <p:cNvSpPr/>
          <p:nvPr/>
        </p:nvSpPr>
        <p:spPr>
          <a:xfrm>
            <a:off x="3840480" y="155448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3Shape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32120" y="155448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1E293B"/>
          </a:solidFill>
          <a:ln/>
        </p:spPr>
      </p:sp>
      <p:sp>
        <p:nvSpPr>
          <p:cNvPr id="11" name="Text 9"/>
          <p:cNvSpPr/>
          <p:nvPr/>
        </p:nvSpPr>
        <p:spPr>
          <a:xfrm>
            <a:off x="5532120" y="155448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Planmeca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223760" y="1554480"/>
            <a:ext cx="1463040" cy="457200"/>
          </a:xfrm>
          <a:prstGeom prst="roundRect">
            <a:avLst>
              <a:gd name="adj" fmla="val 16000"/>
            </a:avLst>
          </a:prstGeom>
          <a:solidFill>
            <a:srgbClr val="1E293B"/>
          </a:solidFill>
          <a:ln/>
        </p:spPr>
      </p:sp>
      <p:sp>
        <p:nvSpPr>
          <p:cNvPr id="13" name="Text 11"/>
          <p:cNvSpPr/>
          <p:nvPr/>
        </p:nvSpPr>
        <p:spPr>
          <a:xfrm>
            <a:off x="7223760" y="155448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Carestream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7200" y="237744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24688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X-Ray Viewer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0080" y="27889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Annotate and compare radiographs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291840" y="237744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/>
        </p:spPr>
      </p:sp>
      <p:sp>
        <p:nvSpPr>
          <p:cNvPr id="18" name="Text 16"/>
          <p:cNvSpPr/>
          <p:nvPr/>
        </p:nvSpPr>
        <p:spPr>
          <a:xfrm>
            <a:off x="3474720" y="24688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CBCT DICOM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474720" y="27889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3D cone beam CT viewing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126480" y="237744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/>
        </p:spPr>
      </p:sp>
      <p:sp>
        <p:nvSpPr>
          <p:cNvPr id="21" name="Text 19"/>
          <p:cNvSpPr/>
          <p:nvPr/>
        </p:nvSpPr>
        <p:spPr>
          <a:xfrm>
            <a:off x="6309360" y="24688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 STL Viewer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309360" y="27889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Intraoral scan display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57200" y="347472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35661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Analysis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40080" y="38862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Auto-detect caries &amp; bone loss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3291840" y="347472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/>
        </p:spPr>
      </p:sp>
      <p:sp>
        <p:nvSpPr>
          <p:cNvPr id="27" name="Text 25"/>
          <p:cNvSpPr/>
          <p:nvPr/>
        </p:nvSpPr>
        <p:spPr>
          <a:xfrm>
            <a:off x="3474720" y="35661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Scanner Import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3474720" y="38862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import from all major scanners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6126480" y="3474720"/>
            <a:ext cx="2560320" cy="9144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/>
        </p:spPr>
      </p:sp>
      <p:sp>
        <p:nvSpPr>
          <p:cNvPr id="30" name="Text 28"/>
          <p:cNvSpPr/>
          <p:nvPr/>
        </p:nvSpPr>
        <p:spPr>
          <a:xfrm>
            <a:off x="6309360" y="35661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Sharing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309360" y="38862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with labs and specialists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3" name="Text 31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Multi-Channel Bot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miss a patient message again. 24/7 across every channel.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463040" cy="548640"/>
          </a:xfrm>
          <a:prstGeom prst="roundRect">
            <a:avLst>
              <a:gd name="adj" fmla="val 16667"/>
            </a:avLst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55448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148840" y="1554480"/>
            <a:ext cx="1463040" cy="548640"/>
          </a:xfrm>
          <a:prstGeom prst="roundRect">
            <a:avLst>
              <a:gd name="adj" fmla="val 16667"/>
            </a:avLst>
          </a:prstGeom>
          <a:solidFill>
            <a:srgbClr val="0D9488"/>
          </a:solidFill>
          <a:ln/>
        </p:spPr>
      </p:sp>
      <p:sp>
        <p:nvSpPr>
          <p:cNvPr id="7" name="Text 5"/>
          <p:cNvSpPr/>
          <p:nvPr/>
        </p:nvSpPr>
        <p:spPr>
          <a:xfrm>
            <a:off x="2148840" y="155448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Facebook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840480" y="1554480"/>
            <a:ext cx="1463040" cy="548640"/>
          </a:xfrm>
          <a:prstGeom prst="roundRect">
            <a:avLst>
              <a:gd name="adj" fmla="val 16667"/>
            </a:avLst>
          </a:prstGeom>
          <a:solidFill>
            <a:srgbClr val="0D9488"/>
          </a:solidFill>
          <a:ln/>
        </p:spPr>
      </p:sp>
      <p:sp>
        <p:nvSpPr>
          <p:cNvPr id="9" name="Text 7"/>
          <p:cNvSpPr/>
          <p:nvPr/>
        </p:nvSpPr>
        <p:spPr>
          <a:xfrm>
            <a:off x="3840480" y="155448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32120" y="1554480"/>
            <a:ext cx="1463040" cy="548640"/>
          </a:xfrm>
          <a:prstGeom prst="roundRect">
            <a:avLst>
              <a:gd name="adj" fmla="val 16667"/>
            </a:avLst>
          </a:prstGeom>
          <a:solidFill>
            <a:srgbClr val="0D9488"/>
          </a:solidFill>
          <a:ln/>
        </p:spPr>
      </p:sp>
      <p:sp>
        <p:nvSpPr>
          <p:cNvPr id="11" name="Text 9"/>
          <p:cNvSpPr/>
          <p:nvPr/>
        </p:nvSpPr>
        <p:spPr>
          <a:xfrm>
            <a:off x="5532120" y="155448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223760" y="1554480"/>
            <a:ext cx="1463040" cy="548640"/>
          </a:xfrm>
          <a:prstGeom prst="roundRect">
            <a:avLst>
              <a:gd name="adj" fmla="val 16667"/>
            </a:avLst>
          </a:prstGeom>
          <a:solidFill>
            <a:srgbClr val="0D9488"/>
          </a:solidFill>
          <a:ln/>
        </p:spPr>
      </p:sp>
      <p:sp>
        <p:nvSpPr>
          <p:cNvPr id="13" name="Text 11"/>
          <p:cNvSpPr/>
          <p:nvPr/>
        </p:nvSpPr>
        <p:spPr>
          <a:xfrm>
            <a:off x="7223760" y="1554480"/>
            <a:ext cx="1463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7200" y="2377440"/>
            <a:ext cx="8229600" cy="2011680"/>
          </a:xfrm>
          <a:prstGeom prst="roundRect">
            <a:avLst>
              <a:gd name="adj" fmla="val 6818"/>
            </a:avLst>
          </a:prstGeom>
          <a:solidFill>
            <a:srgbClr val="1E293B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2468880"/>
            <a:ext cx="3657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(11:14 PM):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31520" y="27432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"Hi, I need to book a cleaning appointment"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31520" y="3108960"/>
            <a:ext cx="3657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DentaFlow Bot (11:14 PM):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31520" y="338328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"Welcome to Al Noor Dental! We have openings: Tue 10AM, Wed 2:30PM, Thu 9AM. Which works best?"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31520" y="384048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96% WhatsApp penetration in the Gulf  |  3-second response time  |  Zero human intervention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1" name="Text 19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Switch in 48 Hours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Downtime. Zero Data Loss.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2560320" cy="1645920"/>
          </a:xfrm>
          <a:prstGeom prst="roundRect">
            <a:avLst>
              <a:gd name="adj" fmla="val 8333"/>
            </a:avLst>
          </a:prstGeom>
          <a:solidFill>
            <a:srgbClr val="F0FDF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6459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0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1031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Assessment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24688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analyze your current system and create a migration plan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063240" y="2011680"/>
            <a:ext cx="3657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383280" y="1554480"/>
            <a:ext cx="2560320" cy="1645920"/>
          </a:xfrm>
          <a:prstGeom prst="roundRect">
            <a:avLst>
              <a:gd name="adj" fmla="val 8333"/>
            </a:avLst>
          </a:prstGeom>
          <a:solidFill>
            <a:srgbClr val="F0FDFA"/>
          </a:solidFill>
          <a:ln/>
        </p:spPr>
      </p:sp>
      <p:sp>
        <p:nvSpPr>
          <p:cNvPr id="10" name="Text 8"/>
          <p:cNvSpPr/>
          <p:nvPr/>
        </p:nvSpPr>
        <p:spPr>
          <a:xfrm>
            <a:off x="3566160" y="16459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1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566160" y="21031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566160" y="24688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maps and validates all your data automatically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989320" y="2011680"/>
            <a:ext cx="3657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309360" y="1554480"/>
            <a:ext cx="2560320" cy="1645920"/>
          </a:xfrm>
          <a:prstGeom prst="roundRect">
            <a:avLst>
              <a:gd name="adj" fmla="val 8333"/>
            </a:avLst>
          </a:prstGeom>
          <a:solidFill>
            <a:srgbClr val="F0FDFA"/>
          </a:solidFill>
          <a:ln/>
        </p:spPr>
      </p:sp>
      <p:sp>
        <p:nvSpPr>
          <p:cNvPr id="15" name="Text 13"/>
          <p:cNvSpPr/>
          <p:nvPr/>
        </p:nvSpPr>
        <p:spPr>
          <a:xfrm>
            <a:off x="6492240" y="16459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2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92240" y="21031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Live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92240" y="24688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Switch to DentaFlow — your old system stays parallel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31520" y="3474720"/>
            <a:ext cx="1828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Compatible with: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560320" y="3383280"/>
            <a:ext cx="118872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20" name="Text 18"/>
          <p:cNvSpPr/>
          <p:nvPr/>
        </p:nvSpPr>
        <p:spPr>
          <a:xfrm>
            <a:off x="2560320" y="33832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Dentrix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3886200" y="3383280"/>
            <a:ext cx="118872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22" name="Text 20"/>
          <p:cNvSpPr/>
          <p:nvPr/>
        </p:nvSpPr>
        <p:spPr>
          <a:xfrm>
            <a:off x="3886200" y="33832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Eaglesoft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5212080" y="3383280"/>
            <a:ext cx="118872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24" name="Text 22"/>
          <p:cNvSpPr/>
          <p:nvPr/>
        </p:nvSpPr>
        <p:spPr>
          <a:xfrm>
            <a:off x="5212080" y="33832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Dental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6537960" y="3383280"/>
            <a:ext cx="118872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26" name="Text 24"/>
          <p:cNvSpPr/>
          <p:nvPr/>
        </p:nvSpPr>
        <p:spPr>
          <a:xfrm>
            <a:off x="6537960" y="33832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Curve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7863840" y="3383280"/>
            <a:ext cx="118872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28" name="Text 26"/>
          <p:cNvSpPr/>
          <p:nvPr/>
        </p:nvSpPr>
        <p:spPr>
          <a:xfrm>
            <a:off x="7863840" y="3383280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Dentalore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0" name="Text 28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Solo Dentists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 12 hours every week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"You didn't study 7 years of dentistry to spend half your day on admin."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AI voice-to-notes eliminates after-hours documentation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25603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Automated SMS/WhatsApp reminders cut no-shows by 40%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30175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One-click invoicing and insurance claim submission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" y="34747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Patient self-booking portal reduces phone calls by 60%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39319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All your data — charts, images, billing — in one place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Multi-Chair Clinics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Unified across every provider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"Your 5 dentists use 5 different workflows. Your revenue leaks through the gaps."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Multi-provider calendar with drag-and-drop scheduling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25603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Standardized clinical notes across all dentists via AI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30175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Consolidated financial reporting and P&amp;L per provider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" y="34747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Staff performance tracking and workload distribution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39319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Centralized inventory and lab order management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853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DSO Executives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8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pane of glass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"You can't scale what you can't see. And right now, you're flying blind."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Multi-location analytics dashboard — revenue, utilization, compliance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25603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API access and custom integrations with your existing stack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30175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SSO and advanced security with role-based access controls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" y="34747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Custom workflows and reporting tailored to each location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393192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White-glove migration and dedicated account management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on Investment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F0FDFA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1887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Stack (Typical)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5544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 management: $300/mo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18745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Imaging software: $150/mo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21945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Billing/claims tool: $100/mo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25146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Reminder service: $80/mo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283464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chat widget: $50/mo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31546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business: $40/mo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0080" y="35661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Total: ~$720/month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754880" y="1097280"/>
            <a:ext cx="3840480" cy="2743200"/>
          </a:xfrm>
          <a:prstGeom prst="roundRect">
            <a:avLst>
              <a:gd name="adj" fmla="val 5000"/>
            </a:avLst>
          </a:prstGeom>
          <a:solidFill>
            <a:srgbClr val="0D9488"/>
          </a:solidFill>
          <a:ln/>
        </p:spPr>
      </p:sp>
      <p:sp>
        <p:nvSpPr>
          <p:cNvPr id="13" name="Text 11"/>
          <p:cNvSpPr/>
          <p:nvPr/>
        </p:nvSpPr>
        <p:spPr>
          <a:xfrm>
            <a:off x="4937760" y="118872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DentaFlow (All-in-One)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937760" y="155448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Smart Scheduling</a:t>
            </a:r>
            <a:endParaRPr lang="en-US" sz="1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Patient Records</a:t>
            </a:r>
            <a:endParaRPr lang="en-US" sz="1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Billing &amp; Insurance</a:t>
            </a:r>
            <a:endParaRPr lang="en-US" sz="1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AI Intelligence</a:t>
            </a:r>
            <a:endParaRPr lang="en-US" sz="1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Imaging &amp; 3D</a:t>
            </a:r>
            <a:endParaRPr lang="en-US" sz="1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AI Bot Responder</a:t>
            </a:r>
            <a:endParaRPr lang="en-US" sz="10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Data Migration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937760" y="356616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Pricing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31520" y="4114800"/>
            <a:ext cx="7772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$150K/year in recovered revenue from reduced no-shows and admin savings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8" name="Text 16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&amp; Security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560320" cy="1371600"/>
          </a:xfrm>
          <a:prstGeom prst="roundRect">
            <a:avLst>
              <a:gd name="adj" fmla="val 8000"/>
            </a:avLst>
          </a:prstGeom>
          <a:solidFill>
            <a:srgbClr val="1E293B"/>
          </a:solidFill>
          <a:ln w="3810">
            <a:solidFill>
              <a:srgbClr val="0D948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280160"/>
            <a:ext cx="25603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HIPAA Compliant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20116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compliance with US health data standards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291840" y="1188720"/>
            <a:ext cx="2560320" cy="1371600"/>
          </a:xfrm>
          <a:prstGeom prst="roundRect">
            <a:avLst>
              <a:gd name="adj" fmla="val 8000"/>
            </a:avLst>
          </a:prstGeom>
          <a:solidFill>
            <a:srgbClr val="1E293B"/>
          </a:solidFill>
          <a:ln w="3810">
            <a:solidFill>
              <a:srgbClr val="0D948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91840" y="1280160"/>
            <a:ext cx="25603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474720" y="17373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 2 Type II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474720" y="20116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 third-party security audit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6126480" y="1188720"/>
            <a:ext cx="2560320" cy="1371600"/>
          </a:xfrm>
          <a:prstGeom prst="roundRect">
            <a:avLst>
              <a:gd name="adj" fmla="val 8000"/>
            </a:avLst>
          </a:prstGeom>
          <a:solidFill>
            <a:srgbClr val="1E293B"/>
          </a:solidFill>
          <a:ln w="3810">
            <a:solidFill>
              <a:srgbClr val="0D948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26480" y="1280160"/>
            <a:ext cx="25603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309360" y="17373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End-to-End Encryption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09360" y="20116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256-bit AES at rest, TLS 1.3 in transit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457200" y="2834640"/>
            <a:ext cx="2560320" cy="1371600"/>
          </a:xfrm>
          <a:prstGeom prst="roundRect">
            <a:avLst>
              <a:gd name="adj" fmla="val 8000"/>
            </a:avLst>
          </a:prstGeom>
          <a:solidFill>
            <a:srgbClr val="1E293B"/>
          </a:solidFill>
          <a:ln w="3810">
            <a:solidFill>
              <a:srgbClr val="0D948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926080"/>
            <a:ext cx="25603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40080" y="33832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BAA Available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" y="36576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Associate Agreement for all customers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3291840" y="2834640"/>
            <a:ext cx="2560320" cy="1371600"/>
          </a:xfrm>
          <a:prstGeom prst="roundRect">
            <a:avLst>
              <a:gd name="adj" fmla="val 8000"/>
            </a:avLst>
          </a:prstGeom>
          <a:solidFill>
            <a:srgbClr val="1E293B"/>
          </a:solidFill>
          <a:ln w="3810">
            <a:solidFill>
              <a:srgbClr val="0D948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91840" y="2926080"/>
            <a:ext cx="25603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3474720" y="33832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99.99% Uptime SLA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474720" y="36576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Enterprise-grade availability guarantee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6126480" y="2834640"/>
            <a:ext cx="2560320" cy="1371600"/>
          </a:xfrm>
          <a:prstGeom prst="roundRect">
            <a:avLst>
              <a:gd name="adj" fmla="val 8000"/>
            </a:avLst>
          </a:prstGeom>
          <a:solidFill>
            <a:srgbClr val="1E293B"/>
          </a:solidFill>
          <a:ln w="3810">
            <a:solidFill>
              <a:srgbClr val="0D948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126480" y="2926080"/>
            <a:ext cx="25603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🛡️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6309360" y="33832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Residency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309360" y="36576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where your data is stored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8" name="Text 26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743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Pricing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274320" y="914400"/>
            <a:ext cx="2743200" cy="3657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0972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Starter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dentists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18288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Pricing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22860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1 Dentist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48640" y="260604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Up to 500 patients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48640" y="29260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Smart scheduling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48640" y="32461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Digital records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48640" y="35661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Basic billing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48640" y="38862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Email support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48640" y="4114800"/>
            <a:ext cx="219456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41148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 Demo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200400" y="914400"/>
            <a:ext cx="2743200" cy="3657600"/>
          </a:xfrm>
          <a:prstGeom prst="roundRect">
            <a:avLst>
              <a:gd name="adj" fmla="val 5000"/>
            </a:avLst>
          </a:prstGeom>
          <a:solidFill>
            <a:srgbClr val="F0FDFA"/>
          </a:solidFill>
          <a:ln w="19050">
            <a:solidFill>
              <a:srgbClr val="0D948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749040" y="777240"/>
            <a:ext cx="1645920" cy="320040"/>
          </a:xfrm>
          <a:prstGeom prst="roundRect">
            <a:avLst>
              <a:gd name="adj" fmla="val 22857"/>
            </a:avLst>
          </a:prstGeom>
          <a:solidFill>
            <a:srgbClr val="0D9488"/>
          </a:solidFill>
          <a:ln/>
        </p:spPr>
      </p:sp>
      <p:sp>
        <p:nvSpPr>
          <p:cNvPr id="17" name="Text 15"/>
          <p:cNvSpPr/>
          <p:nvPr/>
        </p:nvSpPr>
        <p:spPr>
          <a:xfrm>
            <a:off x="3749040" y="7772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Popular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474720" y="10972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474720" y="146304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2-5 dentists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474720" y="18288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Pricing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474720" y="22860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Up to 5 dentists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474720" y="260604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Unlimited patients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474720" y="29260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AI voice-to-notes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474720" y="32461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Insurance claims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474720" y="35661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Scanner integration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3474720" y="38862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Priority support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3474720" y="4114800"/>
            <a:ext cx="2194560" cy="365760"/>
          </a:xfrm>
          <a:prstGeom prst="roundRect">
            <a:avLst>
              <a:gd name="adj" fmla="val 20000"/>
            </a:avLst>
          </a:prstGeom>
          <a:solidFill>
            <a:srgbClr val="0D9488"/>
          </a:solidFill>
          <a:ln/>
        </p:spPr>
      </p:sp>
      <p:sp>
        <p:nvSpPr>
          <p:cNvPr id="28" name="Text 26"/>
          <p:cNvSpPr/>
          <p:nvPr/>
        </p:nvSpPr>
        <p:spPr>
          <a:xfrm>
            <a:off x="3474720" y="41148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 Demo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126480" y="914400"/>
            <a:ext cx="2743200" cy="3657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400800" y="10972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4A85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400800" y="146304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DSOs &amp; multi-location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6400800" y="18288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Pricing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400800" y="22860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Unlimited dentists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6400800" y="260604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Unlimited AI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6400800" y="292608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CBCT DICOM viewer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6400800" y="324612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Multi-site analytics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6400800" y="356616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API access &amp; SSO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6400800" y="3886200"/>
            <a:ext cx="219456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Dedicated manager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6400800" y="4114800"/>
            <a:ext cx="2194560" cy="365760"/>
          </a:xfrm>
          <a:prstGeom prst="roundRect">
            <a:avLst>
              <a:gd name="adj" fmla="val 20000"/>
            </a:avLst>
          </a:prstGeom>
          <a:solidFill>
            <a:srgbClr val="F0FDFA"/>
          </a:solidFill>
          <a:ln/>
        </p:spPr>
      </p:sp>
      <p:sp>
        <p:nvSpPr>
          <p:cNvPr id="40" name="Text 38"/>
          <p:cNvSpPr/>
          <p:nvPr/>
        </p:nvSpPr>
        <p:spPr>
          <a:xfrm>
            <a:off x="6400800" y="41148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 Demo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2" name="Text 40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What's Coming Next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05840"/>
          </a:xfrm>
          <a:prstGeom prst="roundRect">
            <a:avLst>
              <a:gd name="adj" fmla="val 10909"/>
            </a:avLst>
          </a:prstGeom>
          <a:solidFill>
            <a:srgbClr val="F0FDFA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1188720"/>
            <a:ext cx="73152" cy="10058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280160"/>
            <a:ext cx="1371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2026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2103120" y="128016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Treatment Simulator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103120" y="160020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patients treatment outcomes with AI-generated before/after visualizations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2377440"/>
            <a:ext cx="8229600" cy="1005840"/>
          </a:xfrm>
          <a:prstGeom prst="roundRect">
            <a:avLst>
              <a:gd name="adj" fmla="val 10909"/>
            </a:avLst>
          </a:prstGeom>
          <a:solidFill>
            <a:srgbClr val="F0FDFA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2377440"/>
            <a:ext cx="73152" cy="10058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2468880"/>
            <a:ext cx="1371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2026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103120" y="246888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Teledentistry Module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103120" y="278892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 consultations with integrated notes, prescriptions, and billing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3566160"/>
            <a:ext cx="8229600" cy="1005840"/>
          </a:xfrm>
          <a:prstGeom prst="roundRect">
            <a:avLst>
              <a:gd name="adj" fmla="val 10909"/>
            </a:avLst>
          </a:prstGeom>
          <a:solidFill>
            <a:srgbClr val="F0FDFA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3566160"/>
            <a:ext cx="73152" cy="100584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3657600"/>
            <a:ext cx="1371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2027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103120" y="365760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Marketplace &amp; Integrations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103120" y="397764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API marketplace for third-party dental tools and lab integrations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9" name="Text 17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731520"/>
            <a:ext cx="1828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0D948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201C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1371600" y="1645920"/>
            <a:ext cx="6858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6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DentaFlow transformed how we run our clinic.</a:t>
            </a:r>
            <a:endParaRPr lang="en-US" sz="18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saved 15 hours a week in admin and</a:t>
            </a:r>
            <a:endParaRPr lang="en-US" sz="18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no-show rate dropped from 28% to 12%.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371600" y="329184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Ahmed Al-Rashid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371600" y="3611880"/>
            <a:ext cx="6400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 &amp; Lead Dentist, Al Noor Dental Clinic — Dubai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7" name="Text 5"/>
          <p:cNvSpPr/>
          <p:nvPr/>
        </p:nvSpPr>
        <p:spPr>
          <a:xfrm>
            <a:off x="8412480" y="4663440"/>
            <a:ext cx="457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Practice in 90 Days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3840480" cy="2926080"/>
          </a:xfrm>
          <a:prstGeom prst="roundRect">
            <a:avLst>
              <a:gd name="adj" fmla="val 4688"/>
            </a:avLst>
          </a:prstGeom>
          <a:solidFill>
            <a:srgbClr val="0B7F75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3716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DentaFlow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18288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 11 hours/week on admin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2212848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 23% patient no-show rate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2596896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 4-6 disconnected tools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40080" y="2980944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 Manual clinical notes after hours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3364992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 Phone-only appointment booking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0080" y="374904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CFB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 No visibility across providers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754880" y="1280160"/>
            <a:ext cx="3840480" cy="2926080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4937760" y="13716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DentaFlow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937760" y="182880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12+ hours/week saved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937760" y="2212848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No-shows reduced by 40%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937760" y="2596896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One unified platform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937760" y="2980944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AI notes in 3 seconds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37760" y="3364992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24/7 WhatsApp self-booking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60" y="3749040"/>
            <a:ext cx="347472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Real-time analytics dashboard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Get Started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your 20-minute personalized demo today.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926080" y="2560320"/>
            <a:ext cx="3200400" cy="640080"/>
          </a:xfrm>
          <a:prstGeom prst="roundRect">
            <a:avLst>
              <a:gd name="adj" fmla="val 14286"/>
            </a:avLst>
          </a:prstGeom>
          <a:solidFill>
            <a:srgbClr val="0D9488"/>
          </a:solidFill>
          <a:ln/>
        </p:spPr>
      </p:sp>
      <p:sp>
        <p:nvSpPr>
          <p:cNvPr id="5" name="Text 3"/>
          <p:cNvSpPr/>
          <p:nvPr/>
        </p:nvSpPr>
        <p:spPr>
          <a:xfrm>
            <a:off x="2926080" y="256032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 Demo →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34747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D94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dentflow.ai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384048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info@dentflow.ai  |  +971 XX XXX XXXX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31520" y="438912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valkyn.ai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0" y="4892040"/>
            <a:ext cx="9144000" cy="137160"/>
          </a:xfrm>
          <a:prstGeom prst="rect">
            <a:avLst/>
          </a:prstGeom>
          <a:solidFill>
            <a:srgbClr val="0D9488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DentaFlow,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DentaFlow Sales Presentation</dc:title>
  <dc:subject>DentaFlow - AI Dental Platform Sales Deck</dc:subject>
  <dc:creator>DentaFlow</dc:creator>
  <cp:lastModifiedBy>DentaFlow</cp:lastModifiedBy>
  <cp:revision>1</cp:revision>
  <dcterms:created xsi:type="dcterms:W3CDTF">2026-10-09T11:22:12Z</dcterms:created>
  <dcterms:modified xsi:type="dcterms:W3CDTF">2026-10-09T11:22:12Z</dcterms:modified>
</cp:coreProperties>
</file>